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8"/>
  </p:notesMasterIdLst>
  <p:sldIdLst>
    <p:sldId id="257" r:id="rId2"/>
    <p:sldId id="263" r:id="rId3"/>
    <p:sldId id="272" r:id="rId4"/>
    <p:sldId id="273" r:id="rId5"/>
    <p:sldId id="274" r:id="rId6"/>
    <p:sldId id="275" r:id="rId7"/>
  </p:sldIdLst>
  <p:sldSz cx="12192000" cy="6858000"/>
  <p:notesSz cx="6858000" cy="9144000"/>
  <p:embeddedFontLst>
    <p:embeddedFont>
      <p:font typeface="Montserrat" panose="00000500000000000000" pitchFamily="2" charset="0"/>
      <p:regular r:id="rId9"/>
      <p:bold r:id="rId10"/>
      <p:italic r:id="rId11"/>
      <p:boldItalic r:id="rId12"/>
    </p:embeddedFont>
    <p:embeddedFont>
      <p:font typeface="Montserrat Medium" panose="00000600000000000000" pitchFamily="2" charset="0"/>
      <p:regular r:id="rId13"/>
      <p:italic r:id="rId14"/>
    </p:embeddedFont>
    <p:embeddedFont>
      <p:font typeface="Montserrat SemiBold" panose="00000700000000000000" pitchFamily="2" charset="0"/>
      <p:regular r:id="rId15"/>
      <p:bold r:id="rId16"/>
      <p:boldItalic r:id="rId17"/>
    </p:embeddedFont>
  </p:embeddedFontLst>
  <p:defaultTex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51B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43" autoAdjust="0"/>
    <p:restoredTop sz="94712" autoAdjust="0"/>
  </p:normalViewPr>
  <p:slideViewPr>
    <p:cSldViewPr>
      <p:cViewPr varScale="1">
        <p:scale>
          <a:sx n="105" d="100"/>
          <a:sy n="105" d="100"/>
        </p:scale>
        <p:origin x="1362" y="96"/>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00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03C32-74F2-FA45-A83B-780B6DED4674}" type="datetimeFigureOut">
              <a:rPr lang="it-IT" smtClean="0"/>
              <a:t>03/05/2024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47BA4-6D5E-6140-AD46-BC60BE1F6746}" type="slidenum">
              <a:rPr lang="it-IT" smtClean="0"/>
              <a:t>‹N›</a:t>
            </a:fld>
            <a:endParaRPr lang="it-IT"/>
          </a:p>
        </p:txBody>
      </p:sp>
    </p:spTree>
    <p:extLst>
      <p:ext uri="{BB962C8B-B14F-4D97-AF65-F5344CB8AC3E}">
        <p14:creationId xmlns:p14="http://schemas.microsoft.com/office/powerpoint/2010/main" val="2484830898"/>
      </p:ext>
    </p:extLst>
  </p:cSld>
  <p:clrMap bg1="lt1" tx1="dk1" bg2="lt2" tx2="dk2" accent1="accent1" accent2="accent2" accent3="accent3" accent4="accent4" accent5="accent5" accent6="accent6" hlink="hlink" folHlink="folHlink"/>
  <p:notesStyle>
    <a:lvl1pPr marL="0" algn="l" defTabSz="609585" rtl="0" eaLnBrk="1" latinLnBrk="0" hangingPunct="1">
      <a:defRPr sz="800" kern="1200">
        <a:solidFill>
          <a:schemeClr val="tx1"/>
        </a:solidFill>
        <a:latin typeface="+mn-lt"/>
        <a:ea typeface="+mn-ea"/>
        <a:cs typeface="+mn-cs"/>
      </a:defRPr>
    </a:lvl1pPr>
    <a:lvl2pPr marL="304792" algn="l" defTabSz="609585" rtl="0" eaLnBrk="1" latinLnBrk="0" hangingPunct="1">
      <a:defRPr sz="800" kern="1200">
        <a:solidFill>
          <a:schemeClr val="tx1"/>
        </a:solidFill>
        <a:latin typeface="+mn-lt"/>
        <a:ea typeface="+mn-ea"/>
        <a:cs typeface="+mn-cs"/>
      </a:defRPr>
    </a:lvl2pPr>
    <a:lvl3pPr marL="609585" algn="l" defTabSz="609585" rtl="0" eaLnBrk="1" latinLnBrk="0" hangingPunct="1">
      <a:defRPr sz="800" kern="1200">
        <a:solidFill>
          <a:schemeClr val="tx1"/>
        </a:solidFill>
        <a:latin typeface="+mn-lt"/>
        <a:ea typeface="+mn-ea"/>
        <a:cs typeface="+mn-cs"/>
      </a:defRPr>
    </a:lvl3pPr>
    <a:lvl4pPr marL="914377" algn="l" defTabSz="609585" rtl="0" eaLnBrk="1" latinLnBrk="0" hangingPunct="1">
      <a:defRPr sz="800" kern="1200">
        <a:solidFill>
          <a:schemeClr val="tx1"/>
        </a:solidFill>
        <a:latin typeface="+mn-lt"/>
        <a:ea typeface="+mn-ea"/>
        <a:cs typeface="+mn-cs"/>
      </a:defRPr>
    </a:lvl4pPr>
    <a:lvl5pPr marL="1219170" algn="l" defTabSz="609585" rtl="0" eaLnBrk="1" latinLnBrk="0" hangingPunct="1">
      <a:defRPr sz="800" kern="1200">
        <a:solidFill>
          <a:schemeClr val="tx1"/>
        </a:solidFill>
        <a:latin typeface="+mn-lt"/>
        <a:ea typeface="+mn-ea"/>
        <a:cs typeface="+mn-cs"/>
      </a:defRPr>
    </a:lvl5pPr>
    <a:lvl6pPr marL="1523962" algn="l" defTabSz="609585" rtl="0" eaLnBrk="1" latinLnBrk="0" hangingPunct="1">
      <a:defRPr sz="800" kern="1200">
        <a:solidFill>
          <a:schemeClr val="tx1"/>
        </a:solidFill>
        <a:latin typeface="+mn-lt"/>
        <a:ea typeface="+mn-ea"/>
        <a:cs typeface="+mn-cs"/>
      </a:defRPr>
    </a:lvl6pPr>
    <a:lvl7pPr marL="1828754" algn="l" defTabSz="609585" rtl="0" eaLnBrk="1" latinLnBrk="0" hangingPunct="1">
      <a:defRPr sz="800" kern="1200">
        <a:solidFill>
          <a:schemeClr val="tx1"/>
        </a:solidFill>
        <a:latin typeface="+mn-lt"/>
        <a:ea typeface="+mn-ea"/>
        <a:cs typeface="+mn-cs"/>
      </a:defRPr>
    </a:lvl7pPr>
    <a:lvl8pPr marL="2133547" algn="l" defTabSz="609585" rtl="0" eaLnBrk="1" latinLnBrk="0" hangingPunct="1">
      <a:defRPr sz="800" kern="1200">
        <a:solidFill>
          <a:schemeClr val="tx1"/>
        </a:solidFill>
        <a:latin typeface="+mn-lt"/>
        <a:ea typeface="+mn-ea"/>
        <a:cs typeface="+mn-cs"/>
      </a:defRPr>
    </a:lvl8pPr>
    <a:lvl9pPr marL="2438339" algn="l" defTabSz="609585"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
        <p:nvSpPr>
          <p:cNvPr id="2" name="CasellaDiTesto 1">
            <a:extLst>
              <a:ext uri="{FF2B5EF4-FFF2-40B4-BE49-F238E27FC236}">
                <a16:creationId xmlns:a16="http://schemas.microsoft.com/office/drawing/2014/main" id="{E930B0D9-E84B-7A11-0E0F-A22E5F384D28}"/>
              </a:ext>
            </a:extLst>
          </p:cNvPr>
          <p:cNvSpPr txBox="1"/>
          <p:nvPr userDrawn="1"/>
        </p:nvSpPr>
        <p:spPr>
          <a:xfrm>
            <a:off x="1905000" y="6446556"/>
            <a:ext cx="2436557" cy="400110"/>
          </a:xfrm>
          <a:prstGeom prst="rect">
            <a:avLst/>
          </a:prstGeom>
          <a:solidFill>
            <a:schemeClr val="bg1"/>
          </a:solidFill>
        </p:spPr>
        <p:txBody>
          <a:bodyPr wrap="square">
            <a:spAutoFit/>
          </a:bodyPr>
          <a:lstStyle/>
          <a:p>
            <a:r>
              <a:rPr lang="it-IT" sz="1000" dirty="0">
                <a:latin typeface="Montserrat" pitchFamily="2" charset="77"/>
              </a:rPr>
              <a:t>Polo universitario Santa Marta, Verona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
        <p:nvSpPr>
          <p:cNvPr id="2" name="CasellaDiTesto 1">
            <a:extLst>
              <a:ext uri="{FF2B5EF4-FFF2-40B4-BE49-F238E27FC236}">
                <a16:creationId xmlns:a16="http://schemas.microsoft.com/office/drawing/2014/main" id="{DC13971E-6ED1-C7A9-541D-722DA854AD69}"/>
              </a:ext>
            </a:extLst>
          </p:cNvPr>
          <p:cNvSpPr txBox="1"/>
          <p:nvPr userDrawn="1"/>
        </p:nvSpPr>
        <p:spPr>
          <a:xfrm>
            <a:off x="1905000" y="6446556"/>
            <a:ext cx="2436557" cy="246221"/>
          </a:xfrm>
          <a:prstGeom prst="rect">
            <a:avLst/>
          </a:prstGeom>
          <a:solidFill>
            <a:schemeClr val="bg1"/>
          </a:solidFill>
        </p:spPr>
        <p:txBody>
          <a:bodyPr wrap="square">
            <a:spAutoFit/>
          </a:bodyPr>
          <a:lstStyle/>
          <a:p>
            <a:r>
              <a:rPr lang="it-IT" sz="1000" dirty="0">
                <a:latin typeface="Montserrat" pitchFamily="2" charset="77"/>
              </a:rPr>
              <a:t>Urban Center Trieste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541000" y="6462183"/>
            <a:ext cx="1422400" cy="243417"/>
          </a:xfrm>
          <a:prstGeom prst="rect">
            <a:avLst/>
          </a:prstGeom>
        </p:spPr>
        <p:txBody>
          <a:bodyPr vert="horz" lIns="91440" tIns="45720" rIns="91440" bIns="45720" rtlCol="0" anchor="ctr"/>
          <a:lstStyle>
            <a:lvl1pPr algn="r">
              <a:defRPr sz="1000" b="0" i="0">
                <a:solidFill>
                  <a:schemeClr val="tx1"/>
                </a:solidFill>
                <a:latin typeface="Montserrat" pitchFamily="2" charset="77"/>
              </a:defRPr>
            </a:lvl1pPr>
          </a:lstStyle>
          <a:p>
            <a:fld id="{B6F15528-21DE-4FAA-801E-634DDDAF4B2B}" type="slidenum">
              <a:rPr lang="en-US" smtClean="0"/>
              <a:pPr/>
              <a:t>‹N›</a:t>
            </a:fld>
            <a:endParaRPr lang="en-US" dirty="0"/>
          </a:p>
        </p:txBody>
      </p:sp>
      <p:sp>
        <p:nvSpPr>
          <p:cNvPr id="10" name="CasellaDiTesto 9">
            <a:extLst>
              <a:ext uri="{FF2B5EF4-FFF2-40B4-BE49-F238E27FC236}">
                <a16:creationId xmlns:a16="http://schemas.microsoft.com/office/drawing/2014/main" id="{8D5AD5B6-1C9A-B418-F2DF-3FCEB936F5AF}"/>
              </a:ext>
            </a:extLst>
          </p:cNvPr>
          <p:cNvSpPr txBox="1"/>
          <p:nvPr userDrawn="1"/>
        </p:nvSpPr>
        <p:spPr>
          <a:xfrm>
            <a:off x="1981200" y="6445391"/>
            <a:ext cx="4038600" cy="246221"/>
          </a:xfrm>
          <a:prstGeom prst="rect">
            <a:avLst/>
          </a:prstGeom>
          <a:noFill/>
        </p:spPr>
        <p:txBody>
          <a:bodyPr wrap="square" rtlCol="0">
            <a:spAutoFit/>
          </a:bodyPr>
          <a:lstStyle/>
          <a:p>
            <a:r>
              <a:rPr lang="it-IT" sz="1000" b="0" i="0" dirty="0">
                <a:solidFill>
                  <a:schemeClr val="tx1"/>
                </a:solidFill>
                <a:latin typeface="Montserrat" pitchFamily="2" charset="77"/>
              </a:rPr>
              <a:t>SIV — Confindustria Veneto</a:t>
            </a:r>
          </a:p>
        </p:txBody>
      </p:sp>
      <p:sp>
        <p:nvSpPr>
          <p:cNvPr id="5" name="AutoShape 4">
            <a:extLst>
              <a:ext uri="{FF2B5EF4-FFF2-40B4-BE49-F238E27FC236}">
                <a16:creationId xmlns:a16="http://schemas.microsoft.com/office/drawing/2014/main" id="{CD39EA08-E73D-B982-F8B7-9DF7DD42E451}"/>
              </a:ext>
            </a:extLst>
          </p:cNvPr>
          <p:cNvSpPr/>
          <p:nvPr userDrawn="1"/>
        </p:nvSpPr>
        <p:spPr>
          <a:xfrm>
            <a:off x="301428" y="685800"/>
            <a:ext cx="11585772" cy="0"/>
          </a:xfrm>
          <a:prstGeom prst="line">
            <a:avLst/>
          </a:prstGeom>
          <a:ln w="8890" cap="flat">
            <a:solidFill>
              <a:srgbClr val="000000"/>
            </a:solidFill>
            <a:prstDash val="solid"/>
            <a:headEnd type="none" w="sm" len="sm"/>
            <a:tailEnd type="none" w="sm" len="sm"/>
          </a:ln>
        </p:spPr>
        <p:txBody>
          <a:bodyPr/>
          <a:lstStyle/>
          <a:p>
            <a:endParaRPr lang="it-IT" sz="600" dirty="0"/>
          </a:p>
        </p:txBody>
      </p:sp>
      <p:sp>
        <p:nvSpPr>
          <p:cNvPr id="7" name="CasellaDiTesto 6">
            <a:extLst>
              <a:ext uri="{FF2B5EF4-FFF2-40B4-BE49-F238E27FC236}">
                <a16:creationId xmlns:a16="http://schemas.microsoft.com/office/drawing/2014/main" id="{28CF924D-8DBE-9C75-773A-FBB397CE8DF5}"/>
              </a:ext>
            </a:extLst>
          </p:cNvPr>
          <p:cNvSpPr txBox="1"/>
          <p:nvPr userDrawn="1"/>
        </p:nvSpPr>
        <p:spPr>
          <a:xfrm>
            <a:off x="228600" y="6445391"/>
            <a:ext cx="1524000" cy="246221"/>
          </a:xfrm>
          <a:prstGeom prst="rect">
            <a:avLst/>
          </a:prstGeom>
          <a:noFill/>
        </p:spPr>
        <p:txBody>
          <a:bodyPr wrap="square" rtlCol="0">
            <a:spAutoFit/>
          </a:bodyPr>
          <a:lstStyle/>
          <a:p>
            <a:r>
              <a:rPr lang="it-IT" sz="1000" b="0" i="0" dirty="0">
                <a:solidFill>
                  <a:schemeClr val="tx1"/>
                </a:solidFill>
                <a:latin typeface="Montserrat" pitchFamily="2" charset="77"/>
              </a:rPr>
              <a:t>18 Aprile 2024</a:t>
            </a:r>
          </a:p>
        </p:txBody>
      </p:sp>
      <p:sp>
        <p:nvSpPr>
          <p:cNvPr id="9" name="AutoShape 4">
            <a:extLst>
              <a:ext uri="{FF2B5EF4-FFF2-40B4-BE49-F238E27FC236}">
                <a16:creationId xmlns:a16="http://schemas.microsoft.com/office/drawing/2014/main" id="{AC3C5179-3F50-B8F6-5BDA-30BA9307A31D}"/>
              </a:ext>
            </a:extLst>
          </p:cNvPr>
          <p:cNvSpPr/>
          <p:nvPr userDrawn="1"/>
        </p:nvSpPr>
        <p:spPr>
          <a:xfrm>
            <a:off x="301428" y="6400800"/>
            <a:ext cx="11585772" cy="0"/>
          </a:xfrm>
          <a:prstGeom prst="line">
            <a:avLst/>
          </a:prstGeom>
          <a:ln w="8890" cap="flat">
            <a:solidFill>
              <a:srgbClr val="000000"/>
            </a:solidFill>
            <a:prstDash val="solid"/>
            <a:headEnd type="none" w="sm" len="sm"/>
            <a:tailEnd type="none" w="sm" len="sm"/>
          </a:ln>
        </p:spPr>
        <p:txBody>
          <a:bodyPr/>
          <a:lstStyle/>
          <a:p>
            <a:endParaRPr lang="it-IT" sz="600"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p:txStyles>
    <p:titleStyle>
      <a:lvl1pPr algn="l" defTabSz="609585" rtl="0" eaLnBrk="1" latinLnBrk="0" hangingPunct="1">
        <a:spcBef>
          <a:spcPct val="0"/>
        </a:spcBef>
        <a:buNone/>
        <a:defRPr sz="2933" b="1" i="0" kern="1200">
          <a:solidFill>
            <a:schemeClr val="tx1"/>
          </a:solidFill>
          <a:latin typeface="Montserrat SemiBold" pitchFamily="2" charset="77"/>
          <a:ea typeface="+mj-ea"/>
          <a:cs typeface="+mj-cs"/>
        </a:defRPr>
      </a:lvl1pPr>
    </p:titleStyle>
    <p:bodyStyle>
      <a:lvl1pPr marL="228594" indent="-228594" algn="l" defTabSz="609585" rtl="0" eaLnBrk="1" latinLnBrk="0" hangingPunct="1">
        <a:spcBef>
          <a:spcPct val="20000"/>
        </a:spcBef>
        <a:buFont typeface="Arial" pitchFamily="34" charset="0"/>
        <a:buChar char="•"/>
        <a:defRPr sz="1400" b="0" i="0" kern="1200">
          <a:solidFill>
            <a:schemeClr val="tx1"/>
          </a:solidFill>
          <a:latin typeface="Montserrat" pitchFamily="2" charset="77"/>
          <a:ea typeface="+mn-ea"/>
          <a:cs typeface="+mn-cs"/>
        </a:defRPr>
      </a:lvl1pPr>
      <a:lvl2pPr marL="495288" indent="-190495" algn="l" defTabSz="609585" rtl="0" eaLnBrk="1" latinLnBrk="0" hangingPunct="1">
        <a:spcBef>
          <a:spcPct val="20000"/>
        </a:spcBef>
        <a:buFont typeface="Arial" pitchFamily="34" charset="0"/>
        <a:buChar char="–"/>
        <a:defRPr sz="1400" b="0" i="0" kern="1200">
          <a:solidFill>
            <a:schemeClr val="tx1"/>
          </a:solidFill>
          <a:latin typeface="Montserrat" pitchFamily="2" charset="77"/>
          <a:ea typeface="+mn-ea"/>
          <a:cs typeface="+mn-cs"/>
        </a:defRPr>
      </a:lvl2pPr>
      <a:lvl3pPr marL="761981" indent="-152396" algn="l" defTabSz="609585" rtl="0" eaLnBrk="1" latinLnBrk="0" hangingPunct="1">
        <a:spcBef>
          <a:spcPct val="20000"/>
        </a:spcBef>
        <a:buFont typeface="Arial" pitchFamily="34" charset="0"/>
        <a:buChar char="•"/>
        <a:defRPr sz="1400" b="0" i="0" kern="1200">
          <a:solidFill>
            <a:schemeClr val="tx1"/>
          </a:solidFill>
          <a:latin typeface="Montserrat" pitchFamily="2" charset="77"/>
          <a:ea typeface="+mn-ea"/>
          <a:cs typeface="+mn-cs"/>
        </a:defRPr>
      </a:lvl3pPr>
      <a:lvl4pPr marL="1066773" indent="-152396" algn="l" defTabSz="609585" rtl="0" eaLnBrk="1" latinLnBrk="0" hangingPunct="1">
        <a:spcBef>
          <a:spcPct val="20000"/>
        </a:spcBef>
        <a:buFont typeface="Arial" pitchFamily="34" charset="0"/>
        <a:buChar char="–"/>
        <a:defRPr sz="1400" b="0" i="0" kern="1200">
          <a:solidFill>
            <a:schemeClr val="tx1"/>
          </a:solidFill>
          <a:latin typeface="Montserrat" pitchFamily="2" charset="77"/>
          <a:ea typeface="+mn-ea"/>
          <a:cs typeface="+mn-cs"/>
        </a:defRPr>
      </a:lvl4pPr>
      <a:lvl5pPr marL="1371566" indent="-152396" algn="l" defTabSz="609585" rtl="0" eaLnBrk="1" latinLnBrk="0" hangingPunct="1">
        <a:spcBef>
          <a:spcPct val="20000"/>
        </a:spcBef>
        <a:buFont typeface="Arial" pitchFamily="34" charset="0"/>
        <a:buChar char="»"/>
        <a:defRPr sz="1400" b="0" i="0" kern="1200">
          <a:solidFill>
            <a:schemeClr val="tx1"/>
          </a:solidFill>
          <a:latin typeface="Montserrat" pitchFamily="2" charset="77"/>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sellaDiTesto 26">
            <a:extLst>
              <a:ext uri="{FF2B5EF4-FFF2-40B4-BE49-F238E27FC236}">
                <a16:creationId xmlns:a16="http://schemas.microsoft.com/office/drawing/2014/main" id="{3C5F8128-F333-82BC-B204-6AF85E8BC489}"/>
              </a:ext>
            </a:extLst>
          </p:cNvPr>
          <p:cNvSpPr txBox="1"/>
          <p:nvPr/>
        </p:nvSpPr>
        <p:spPr>
          <a:xfrm>
            <a:off x="228600" y="1066800"/>
            <a:ext cx="7162800" cy="1200329"/>
          </a:xfrm>
          <a:prstGeom prst="rect">
            <a:avLst/>
          </a:prstGeom>
          <a:noFill/>
        </p:spPr>
        <p:txBody>
          <a:bodyPr wrap="square" rtlCol="0">
            <a:spAutoFit/>
          </a:bodyPr>
          <a:lstStyle/>
          <a:p>
            <a:r>
              <a:rPr lang="it-IT" sz="2400" dirty="0">
                <a:solidFill>
                  <a:srgbClr val="51BBB5"/>
                </a:solidFill>
                <a:latin typeface="Montserrat Medium" pitchFamily="2" charset="77"/>
              </a:rPr>
              <a:t>BANDI iNEST</a:t>
            </a:r>
          </a:p>
          <a:p>
            <a:r>
              <a:rPr lang="it-IT" sz="2400" dirty="0">
                <a:solidFill>
                  <a:srgbClr val="51BBB5"/>
                </a:solidFill>
                <a:latin typeface="Montserrat Medium" pitchFamily="2" charset="77"/>
              </a:rPr>
              <a:t>Vs</a:t>
            </a:r>
          </a:p>
          <a:p>
            <a:r>
              <a:rPr lang="it-IT" sz="2400" dirty="0">
                <a:solidFill>
                  <a:srgbClr val="51BBB5"/>
                </a:solidFill>
                <a:latin typeface="Montserrat Medium" pitchFamily="2" charset="77"/>
              </a:rPr>
              <a:t>Ricercatori</a:t>
            </a:r>
          </a:p>
        </p:txBody>
      </p:sp>
      <p:pic>
        <p:nvPicPr>
          <p:cNvPr id="4" name="Immagine" descr="Immagine">
            <a:extLst>
              <a:ext uri="{FF2B5EF4-FFF2-40B4-BE49-F238E27FC236}">
                <a16:creationId xmlns:a16="http://schemas.microsoft.com/office/drawing/2014/main" id="{3256D989-E298-C637-FC8C-6A240FEE45F2}"/>
              </a:ext>
            </a:extLst>
          </p:cNvPr>
          <p:cNvPicPr>
            <a:picLocks noChangeAspect="1"/>
          </p:cNvPicPr>
          <p:nvPr/>
        </p:nvPicPr>
        <p:blipFill>
          <a:blip r:embed="rId2"/>
          <a:stretch>
            <a:fillRect/>
          </a:stretch>
        </p:blipFill>
        <p:spPr>
          <a:xfrm>
            <a:off x="5943600" y="1482298"/>
            <a:ext cx="4489533" cy="4125686"/>
          </a:xfrm>
          <a:prstGeom prst="rect">
            <a:avLst/>
          </a:prstGeom>
          <a:ln w="12700">
            <a:miter lim="400000"/>
          </a:ln>
        </p:spPr>
      </p:pic>
      <p:sp>
        <p:nvSpPr>
          <p:cNvPr id="26" name="CasellaDiTesto 25">
            <a:extLst>
              <a:ext uri="{FF2B5EF4-FFF2-40B4-BE49-F238E27FC236}">
                <a16:creationId xmlns:a16="http://schemas.microsoft.com/office/drawing/2014/main" id="{1D4B34E7-A67E-328B-3B96-43D837EA5CF5}"/>
              </a:ext>
            </a:extLst>
          </p:cNvPr>
          <p:cNvSpPr txBox="1"/>
          <p:nvPr/>
        </p:nvSpPr>
        <p:spPr>
          <a:xfrm>
            <a:off x="228600" y="2281535"/>
            <a:ext cx="5943600" cy="461665"/>
          </a:xfrm>
          <a:prstGeom prst="rect">
            <a:avLst/>
          </a:prstGeom>
          <a:noFill/>
        </p:spPr>
        <p:txBody>
          <a:bodyPr wrap="square" rtlCol="0">
            <a:spAutoFit/>
          </a:bodyPr>
          <a:lstStyle/>
          <a:p>
            <a:r>
              <a:rPr lang="it-IT" sz="2400" dirty="0">
                <a:latin typeface="Montserrat" pitchFamily="2" charset="77"/>
              </a:rPr>
              <a:t>17 Maggio 2024 </a:t>
            </a:r>
          </a:p>
        </p:txBody>
      </p:sp>
    </p:spTree>
    <p:extLst>
      <p:ext uri="{BB962C8B-B14F-4D97-AF65-F5344CB8AC3E}">
        <p14:creationId xmlns:p14="http://schemas.microsoft.com/office/powerpoint/2010/main" val="354924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0B2B3B0-1D98-6BAD-3A4C-CC7EA149B800}"/>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5" name="CasellaDiTesto 4">
            <a:extLst>
              <a:ext uri="{FF2B5EF4-FFF2-40B4-BE49-F238E27FC236}">
                <a16:creationId xmlns:a16="http://schemas.microsoft.com/office/drawing/2014/main" id="{2E9F1B80-9E59-F990-4575-CDDD9926C348}"/>
              </a:ext>
            </a:extLst>
          </p:cNvPr>
          <p:cNvSpPr txBox="1"/>
          <p:nvPr/>
        </p:nvSpPr>
        <p:spPr>
          <a:xfrm>
            <a:off x="6248400" y="914400"/>
            <a:ext cx="5638800" cy="5355312"/>
          </a:xfrm>
          <a:prstGeom prst="rect">
            <a:avLst/>
          </a:prstGeom>
          <a:noFill/>
        </p:spPr>
        <p:txBody>
          <a:bodyPr wrap="square">
            <a:spAutoFit/>
          </a:bodyPr>
          <a:lstStyle/>
          <a:p>
            <a:pPr marL="342900" indent="-342900">
              <a:buSzPct val="100000"/>
              <a:buFont typeface="Arial" panose="020B0604020202020204" pitchFamily="34" charset="0"/>
              <a:buChar char="•"/>
              <a:defRPr>
                <a:latin typeface="Montserrat"/>
                <a:ea typeface="Montserrat"/>
                <a:cs typeface="Montserrat"/>
                <a:sym typeface="Montserrat"/>
              </a:defRPr>
            </a:pPr>
            <a:r>
              <a:rPr lang="it-IT" sz="2000" dirty="0">
                <a:latin typeface="Montserrat Medium" panose="00000600000000000000" pitchFamily="2" charset="0"/>
              </a:rPr>
              <a:t>Abstract</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L’agri-voltaico costituisce un modello di utilizzo contestuale di aree agricole per la produzione di cibo ed elettricità, un concetto innovativo anche se, attualmente, ancora in via di sviluppo. (Le iniziative europee, quali la Next Generation EU e il Green Deal prevedono investimenti cospicui nei prossimi 3-4 anni).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Gli impianti agri voltaici avranno una duplice sinergia: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 intrinseca, in quanto sistema integrato (fotovoltaico ed agricoltura) nell’ambito del quale avviene un effetto sinergico tra la gestione colturale ed “effetto fotovoltaico”;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 estrinseca, atteso che la sua realizzazione richiede necessariamente un lavoro di squadra tra il proprietario del terreno agricolo, l’azienda agricola e le società di progettazione FTV e di dispositivi DSS.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La prototipizzazione di impianti fotovoltaici da installare in pieno campo  su colture frutticole ed altre, gestiti dalla IA, sono una importante novità. Infatti , il Progetto di RS dovrà realizzare un Prototipo che chiamiamo “Modulo Master”, non solo per gestire la produzione di energia da fonti rinnovabili ma anche la lettura di tutti i dati, in tempo reale, provenienti dai vari sensori installati nel sistema in maniera da predire, ottimizzare e razionalizzare la gestione agronomica: colturale, l’aspetto di crescita e sviluppo fenologico della piante, ma anche per gestire al meglio il verificarsi di eventi climatici estremi, fattori che negli ultimi anni si presentano sempre con una maggiore frequenza visto il cambio climatico in atto. </a:t>
            </a:r>
          </a:p>
        </p:txBody>
      </p:sp>
      <p:sp>
        <p:nvSpPr>
          <p:cNvPr id="6" name="CasellaDiTesto 5">
            <a:extLst>
              <a:ext uri="{FF2B5EF4-FFF2-40B4-BE49-F238E27FC236}">
                <a16:creationId xmlns:a16="http://schemas.microsoft.com/office/drawing/2014/main" id="{E3042B35-1A8B-578E-3190-EF6E869A34AA}"/>
              </a:ext>
            </a:extLst>
          </p:cNvPr>
          <p:cNvSpPr txBox="1"/>
          <p:nvPr/>
        </p:nvSpPr>
        <p:spPr>
          <a:xfrm>
            <a:off x="201168" y="838200"/>
            <a:ext cx="5867400" cy="4493538"/>
          </a:xfrm>
          <a:prstGeom prst="rect">
            <a:avLst/>
          </a:prstGeom>
          <a:noFill/>
        </p:spPr>
        <p:txBody>
          <a:bodyPr wrap="square" rtlCol="0">
            <a:spAutoFit/>
          </a:bodyPr>
          <a:lstStyle/>
          <a:p>
            <a:r>
              <a:rPr lang="it-IT" sz="2400" dirty="0" err="1">
                <a:solidFill>
                  <a:srgbClr val="51BBB5"/>
                </a:solidFill>
                <a:latin typeface="Montserrat Medium" pitchFamily="2" charset="77"/>
              </a:rPr>
              <a:t>Spoke</a:t>
            </a:r>
            <a:r>
              <a:rPr lang="it-IT" sz="2400" dirty="0">
                <a:solidFill>
                  <a:srgbClr val="51BBB5"/>
                </a:solidFill>
                <a:latin typeface="Montserrat Medium" pitchFamily="2" charset="77"/>
              </a:rPr>
              <a:t> </a:t>
            </a:r>
            <a:r>
              <a:rPr lang="it-IT" sz="2400" dirty="0">
                <a:latin typeface="Montserrat Medium" pitchFamily="2" charset="77"/>
              </a:rPr>
              <a:t>7</a:t>
            </a:r>
          </a:p>
          <a:p>
            <a:endParaRPr lang="it-IT" sz="1400" dirty="0">
              <a:solidFill>
                <a:srgbClr val="51BBB5"/>
              </a:solidFill>
              <a:latin typeface="Montserrat Medium" pitchFamily="2" charset="77"/>
            </a:endParaRPr>
          </a:p>
          <a:p>
            <a:r>
              <a:rPr lang="it-IT" sz="2000" dirty="0">
                <a:solidFill>
                  <a:srgbClr val="51BBB5"/>
                </a:solidFill>
                <a:latin typeface="Montserrat Medium" pitchFamily="2" charset="77"/>
              </a:rPr>
              <a:t>Acronimo </a:t>
            </a:r>
            <a:r>
              <a:rPr lang="it-IT" sz="1800" dirty="0" err="1">
                <a:latin typeface="Montserrat Medium" pitchFamily="2" charset="77"/>
              </a:rPr>
              <a:t>SVoltAI</a:t>
            </a:r>
            <a:endParaRPr lang="it-IT" sz="1800" dirty="0">
              <a:latin typeface="Montserrat Medium" pitchFamily="2" charset="77"/>
            </a:endParaRPr>
          </a:p>
          <a:p>
            <a:endParaRPr lang="it-IT" sz="700" dirty="0">
              <a:solidFill>
                <a:srgbClr val="51BBB5"/>
              </a:solidFill>
              <a:latin typeface="Montserrat Medium" pitchFamily="2" charset="77"/>
            </a:endParaRPr>
          </a:p>
          <a:p>
            <a:pPr algn="just"/>
            <a:r>
              <a:rPr lang="it-IT" sz="2000" dirty="0">
                <a:solidFill>
                  <a:srgbClr val="51BBB5"/>
                </a:solidFill>
                <a:latin typeface="Montserrat Medium" pitchFamily="2" charset="77"/>
              </a:rPr>
              <a:t>Titolo Progetto </a:t>
            </a:r>
            <a:r>
              <a:rPr lang="it-IT" sz="1100" dirty="0" err="1">
                <a:latin typeface="Montserrat Medium" pitchFamily="2" charset="77"/>
              </a:rPr>
              <a:t>SViluppo</a:t>
            </a:r>
            <a:r>
              <a:rPr lang="it-IT" sz="1100" dirty="0">
                <a:latin typeface="Montserrat Medium" pitchFamily="2" charset="77"/>
              </a:rPr>
              <a:t> di un prototipo innovativo </a:t>
            </a:r>
            <a:r>
              <a:rPr lang="it-IT" sz="1100" dirty="0" err="1">
                <a:latin typeface="Montserrat Medium" pitchFamily="2" charset="77"/>
              </a:rPr>
              <a:t>agrivOLTaico</a:t>
            </a:r>
            <a:r>
              <a:rPr lang="it-IT" sz="1100" dirty="0">
                <a:latin typeface="Montserrat Medium" pitchFamily="2" charset="77"/>
              </a:rPr>
              <a:t> dotato di Intelligenza Artificiale capace di apprendere e predire in tempo reale il verificarsi di eventi avversi e di ottimizzare la produttività</a:t>
            </a:r>
          </a:p>
          <a:p>
            <a:pPr algn="just"/>
            <a:endParaRPr lang="it-IT" sz="700" dirty="0">
              <a:latin typeface="Montserrat Medium" pitchFamily="2" charset="77"/>
            </a:endParaRPr>
          </a:p>
          <a:p>
            <a:pPr algn="just"/>
            <a:r>
              <a:rPr lang="it-IT" sz="2000" dirty="0">
                <a:solidFill>
                  <a:srgbClr val="51BBB5"/>
                </a:solidFill>
                <a:latin typeface="Montserrat Medium" pitchFamily="2" charset="77"/>
              </a:rPr>
              <a:t>Key-words </a:t>
            </a:r>
            <a:r>
              <a:rPr lang="it-IT" sz="1100" dirty="0">
                <a:latin typeface="Montserrat Medium" pitchFamily="2" charset="77"/>
              </a:rPr>
              <a:t>Sostenibilità agricola, Agricoltura di precisione, Conservazione ambientale, Biodiversità agricola, Impatto ambientale, Risorse naturali, Efficienza idrica, Pratiche agricole sostenibili, Ecosistemi agricoli, Resilienza ambientale, Cambiamento climatico e agricoltura, Produzione alimentare responsabile, produzione di energia da fonti rinnovabili.</a:t>
            </a:r>
          </a:p>
          <a:p>
            <a:pPr algn="just"/>
            <a:endParaRPr lang="it-IT" sz="700" dirty="0">
              <a:latin typeface="Montserrat Medium" pitchFamily="2" charset="77"/>
            </a:endParaRPr>
          </a:p>
          <a:p>
            <a:r>
              <a:rPr lang="it-IT" sz="2000" dirty="0">
                <a:solidFill>
                  <a:srgbClr val="51BBB5"/>
                </a:solidFill>
                <a:latin typeface="Montserrat Medium" pitchFamily="2" charset="77"/>
              </a:rPr>
              <a:t>Partecipanti  </a:t>
            </a:r>
            <a:r>
              <a:rPr lang="it-IT" sz="2000" dirty="0">
                <a:latin typeface="Montserrat Medium" pitchFamily="2" charset="77"/>
              </a:rPr>
              <a:t>- </a:t>
            </a:r>
            <a:r>
              <a:rPr lang="it-IT" sz="1100" dirty="0" err="1">
                <a:latin typeface="Montserrat Medium" pitchFamily="2" charset="77"/>
              </a:rPr>
              <a:t>Energinova</a:t>
            </a:r>
            <a:r>
              <a:rPr lang="it-IT" sz="1100" dirty="0">
                <a:latin typeface="Montserrat Medium" pitchFamily="2" charset="77"/>
              </a:rPr>
              <a:t> S.R.L. (capofila)</a:t>
            </a:r>
          </a:p>
          <a:p>
            <a:r>
              <a:rPr lang="it-IT" sz="1100" dirty="0">
                <a:latin typeface="Montserrat Medium" pitchFamily="2" charset="77"/>
              </a:rPr>
              <a:t>                                             -    </a:t>
            </a:r>
            <a:r>
              <a:rPr lang="it-IT" sz="1100" dirty="0" err="1">
                <a:latin typeface="Montserrat Medium" pitchFamily="2" charset="77"/>
              </a:rPr>
              <a:t>Evja</a:t>
            </a:r>
            <a:r>
              <a:rPr lang="it-IT" sz="1100" dirty="0">
                <a:latin typeface="Montserrat Medium" pitchFamily="2" charset="77"/>
              </a:rPr>
              <a:t> S.R.L.</a:t>
            </a:r>
          </a:p>
          <a:p>
            <a:endParaRPr lang="it-IT" sz="700" dirty="0">
              <a:latin typeface="Montserrat Medium" pitchFamily="2" charset="77"/>
            </a:endParaRPr>
          </a:p>
          <a:p>
            <a:r>
              <a:rPr lang="it-IT" sz="2000" dirty="0">
                <a:solidFill>
                  <a:srgbClr val="51BBB5"/>
                </a:solidFill>
                <a:latin typeface="Montserrat Medium" pitchFamily="2" charset="77"/>
              </a:rPr>
              <a:t>Durata  </a:t>
            </a:r>
            <a:r>
              <a:rPr lang="it-IT" sz="1100" dirty="0">
                <a:latin typeface="Montserrat Medium" pitchFamily="2" charset="77"/>
              </a:rPr>
              <a:t>15 mesi</a:t>
            </a:r>
          </a:p>
          <a:p>
            <a:r>
              <a:rPr lang="it-IT" sz="2000" dirty="0">
                <a:solidFill>
                  <a:srgbClr val="51BBB5"/>
                </a:solidFill>
                <a:latin typeface="Montserrat Medium" pitchFamily="2" charset="77"/>
              </a:rPr>
              <a:t>Budget totale </a:t>
            </a:r>
            <a:r>
              <a:rPr lang="it-IT" sz="1100" dirty="0">
                <a:latin typeface="Montserrat Medium" pitchFamily="2" charset="77"/>
              </a:rPr>
              <a:t>267.655,04€</a:t>
            </a:r>
          </a:p>
          <a:p>
            <a:r>
              <a:rPr lang="it-IT" sz="2000" dirty="0">
                <a:solidFill>
                  <a:srgbClr val="51BBB5"/>
                </a:solidFill>
                <a:latin typeface="Montserrat Medium" pitchFamily="2" charset="77"/>
              </a:rPr>
              <a:t>Coordinatore </a:t>
            </a:r>
            <a:r>
              <a:rPr lang="it-IT" sz="1100" b="1" dirty="0">
                <a:latin typeface="Montserrat Medium" pitchFamily="2" charset="77"/>
              </a:rPr>
              <a:t>Angelo Cogliano</a:t>
            </a:r>
            <a:endParaRPr lang="it-IT" sz="2000" b="1" dirty="0">
              <a:latin typeface="Montserrat Medium" pitchFamily="2" charset="77"/>
            </a:endParaRPr>
          </a:p>
        </p:txBody>
      </p:sp>
    </p:spTree>
    <p:extLst>
      <p:ext uri="{BB962C8B-B14F-4D97-AF65-F5344CB8AC3E}">
        <p14:creationId xmlns:p14="http://schemas.microsoft.com/office/powerpoint/2010/main" val="30795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0B2B3B0-1D98-6BAD-3A4C-CC7EA149B800}"/>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5" name="CasellaDiTesto 4">
            <a:extLst>
              <a:ext uri="{FF2B5EF4-FFF2-40B4-BE49-F238E27FC236}">
                <a16:creationId xmlns:a16="http://schemas.microsoft.com/office/drawing/2014/main" id="{2E9F1B80-9E59-F990-4575-CDDD9926C348}"/>
              </a:ext>
            </a:extLst>
          </p:cNvPr>
          <p:cNvSpPr txBox="1"/>
          <p:nvPr/>
        </p:nvSpPr>
        <p:spPr>
          <a:xfrm>
            <a:off x="3733800" y="1066800"/>
            <a:ext cx="7924800" cy="4832092"/>
          </a:xfrm>
          <a:prstGeom prst="rect">
            <a:avLst/>
          </a:prstGeom>
          <a:noFill/>
        </p:spPr>
        <p:txBody>
          <a:bodyPr wrap="square">
            <a:spAutoFit/>
          </a:bodyPr>
          <a:lstStyle/>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Le energie rinnovabili da fonte solare avranno un ruolo fondamentale nell'affrontare la crescente domanda. Gli impianti fotovoltaici a terra occupano una superficie enorme sottraendo quindi spazi a terreni che possono essere utilizzati per l'agricoltura.  L'agrivoltaico, invece, integra la produzione di energia solare fotovoltaica con le pratiche agricole, creando una sinergia tra produzione di energia e agricoltura. Esistono diversi tipi di impianti </a:t>
            </a:r>
            <a:r>
              <a:rPr lang="it-IT" sz="1400" dirty="0" err="1">
                <a:latin typeface="Times New Roman" panose="02020603050405020304" pitchFamily="18" charset="0"/>
                <a:cs typeface="Times New Roman" panose="02020603050405020304" pitchFamily="18" charset="0"/>
              </a:rPr>
              <a:t>agrivoltaici</a:t>
            </a:r>
            <a:r>
              <a:rPr lang="it-IT" sz="1400" dirty="0">
                <a:latin typeface="Times New Roman" panose="02020603050405020304" pitchFamily="18" charset="0"/>
                <a:cs typeface="Times New Roman" panose="02020603050405020304" pitchFamily="18" charset="0"/>
              </a:rPr>
              <a:t>: moduli FTV sono installati su supporti sopra i campi agricoli. Questa configurazione permette alle colture di crescere sotto i pannelli, sfruttando l'ombra prodotta per ridurre l'evapotraspirazione dell'acqua e proteggere le piante dal calore eccessivo; Sistemi di pannelli FTV vengono installati su terreni incolti o abbandonati, sfruttando spazi precedentemente non utilizzati; Sistemi combinati: Gli impianti </a:t>
            </a:r>
            <a:r>
              <a:rPr lang="it-IT" sz="1400" dirty="0" err="1">
                <a:latin typeface="Times New Roman" panose="02020603050405020304" pitchFamily="18" charset="0"/>
                <a:cs typeface="Times New Roman" panose="02020603050405020304" pitchFamily="18" charset="0"/>
              </a:rPr>
              <a:t>agrivoltaici</a:t>
            </a:r>
            <a:r>
              <a:rPr lang="it-IT" sz="1400" dirty="0">
                <a:latin typeface="Times New Roman" panose="02020603050405020304" pitchFamily="18" charset="0"/>
                <a:cs typeface="Times New Roman" panose="02020603050405020304" pitchFamily="18" charset="0"/>
              </a:rPr>
              <a:t> possono combinare diverse configurazioni per massimizzare l'uso del terreno e ottimizzare sia la produzione di energia che la coltivazione.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La scelta del tipo di impianto agrivoltaico dipende da diversi fattori, tra cui il tipo di coltura, la topografia del terreno, la disponibilità di spazio e le esigenze energetiche.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L'obiettivo è massimizzare l'uso del suolo, consentendo sia la produzione di energia che la coltivazione di colture agricole nello stesso spazio. In questo modo, si cerca di ottenere benefici sia dal punto di vista economico che ambientale, riducendo l'impronta di carbonio delle attività agricole e promuovendo l'energia FTV come fonte ecologica e sostenibile.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Il risultato atteso è la realizzazione di un prototipo di un impianto agrivoltaico gestito da IA grazie allo sviluppo di device e piattaforma interattiva. Detto progetto mira a sviluppare una tecnologia che permetterà di arginare i cambiamenti climatici e di garantire allo stesso tempo la qualità delle produzioni e la produzione di energia da fonti rinnovabili.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Gli indicatori chiave delle prestazioni si articolano attraverso i traguardi raggiunti dei diversi </a:t>
            </a:r>
            <a:r>
              <a:rPr lang="it-IT" sz="1400" dirty="0" err="1">
                <a:latin typeface="Times New Roman" panose="02020603050405020304" pitchFamily="18" charset="0"/>
                <a:cs typeface="Times New Roman" panose="02020603050405020304" pitchFamily="18" charset="0"/>
              </a:rPr>
              <a:t>Wp</a:t>
            </a:r>
            <a:r>
              <a:rPr lang="it-IT" sz="1400" dirty="0">
                <a:latin typeface="Times New Roman" panose="02020603050405020304" pitchFamily="18" charset="0"/>
                <a:cs typeface="Times New Roman" panose="02020603050405020304" pitchFamily="18" charset="0"/>
              </a:rPr>
              <a:t> nei tempi stabiliti dal cronoprogramma di progetto nonché il completamento del progetto integrale nei tempi previsti.</a:t>
            </a:r>
          </a:p>
        </p:txBody>
      </p:sp>
      <p:sp>
        <p:nvSpPr>
          <p:cNvPr id="6" name="CasellaDiTesto 5">
            <a:extLst>
              <a:ext uri="{FF2B5EF4-FFF2-40B4-BE49-F238E27FC236}">
                <a16:creationId xmlns:a16="http://schemas.microsoft.com/office/drawing/2014/main" id="{E3042B35-1A8B-578E-3190-EF6E869A34AA}"/>
              </a:ext>
            </a:extLst>
          </p:cNvPr>
          <p:cNvSpPr txBox="1"/>
          <p:nvPr/>
        </p:nvSpPr>
        <p:spPr>
          <a:xfrm>
            <a:off x="228600" y="1066800"/>
            <a:ext cx="2895600" cy="1692771"/>
          </a:xfrm>
          <a:prstGeom prst="rect">
            <a:avLst/>
          </a:prstGeom>
          <a:noFill/>
        </p:spPr>
        <p:txBody>
          <a:bodyPr wrap="square" rtlCol="0">
            <a:spAutoFit/>
          </a:bodyPr>
          <a:lstStyle/>
          <a:p>
            <a:r>
              <a:rPr lang="it-IT" sz="2000" dirty="0">
                <a:solidFill>
                  <a:srgbClr val="51BBB5"/>
                </a:solidFill>
                <a:latin typeface="Montserrat Medium" pitchFamily="2" charset="77"/>
              </a:rPr>
              <a:t>Stato dell’arte </a:t>
            </a:r>
          </a:p>
          <a:p>
            <a:r>
              <a:rPr lang="it-IT" sz="2000" dirty="0">
                <a:solidFill>
                  <a:srgbClr val="51BBB5"/>
                </a:solidFill>
                <a:latin typeface="Montserrat Medium" pitchFamily="2" charset="77"/>
              </a:rPr>
              <a:t>Obiettivi</a:t>
            </a:r>
          </a:p>
          <a:p>
            <a:r>
              <a:rPr lang="it-IT" sz="2000" dirty="0">
                <a:solidFill>
                  <a:srgbClr val="51BBB5"/>
                </a:solidFill>
                <a:latin typeface="Montserrat Medium" pitchFamily="2" charset="77"/>
              </a:rPr>
              <a:t>Risultati</a:t>
            </a:r>
          </a:p>
          <a:p>
            <a:r>
              <a:rPr lang="it-IT" sz="2000" dirty="0" err="1">
                <a:solidFill>
                  <a:srgbClr val="51BBB5"/>
                </a:solidFill>
                <a:latin typeface="Montserrat Medium" pitchFamily="2" charset="77"/>
              </a:rPr>
              <a:t>KPIs</a:t>
            </a:r>
            <a:endParaRPr lang="it-IT" sz="2000" dirty="0">
              <a:solidFill>
                <a:srgbClr val="51BBB5"/>
              </a:solidFill>
              <a:latin typeface="Montserrat Medium" pitchFamily="2" charset="77"/>
            </a:endParaRPr>
          </a:p>
          <a:p>
            <a:endParaRPr lang="it-IT" sz="2400" dirty="0">
              <a:solidFill>
                <a:srgbClr val="51BBB5"/>
              </a:solidFill>
              <a:latin typeface="Montserrat Medium" pitchFamily="2" charset="77"/>
            </a:endParaRPr>
          </a:p>
        </p:txBody>
      </p:sp>
    </p:spTree>
    <p:extLst>
      <p:ext uri="{BB962C8B-B14F-4D97-AF65-F5344CB8AC3E}">
        <p14:creationId xmlns:p14="http://schemas.microsoft.com/office/powerpoint/2010/main" val="328030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0B2B3B0-1D98-6BAD-3A4C-CC7EA149B800}"/>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5" name="CasellaDiTesto 4">
            <a:extLst>
              <a:ext uri="{FF2B5EF4-FFF2-40B4-BE49-F238E27FC236}">
                <a16:creationId xmlns:a16="http://schemas.microsoft.com/office/drawing/2014/main" id="{2E9F1B80-9E59-F990-4575-CDDD9926C348}"/>
              </a:ext>
            </a:extLst>
          </p:cNvPr>
          <p:cNvSpPr txBox="1"/>
          <p:nvPr/>
        </p:nvSpPr>
        <p:spPr>
          <a:xfrm>
            <a:off x="3276600" y="1836241"/>
            <a:ext cx="7696200" cy="3108543"/>
          </a:xfrm>
          <a:prstGeom prst="rect">
            <a:avLst/>
          </a:prstGeom>
          <a:noFill/>
        </p:spPr>
        <p:txBody>
          <a:bodyPr wrap="square">
            <a:spAutoFit/>
          </a:bodyPr>
          <a:lstStyle/>
          <a:p>
            <a:pPr algn="just">
              <a:buSzPct val="100000"/>
              <a:defRPr>
                <a:latin typeface="Montserrat"/>
                <a:ea typeface="Montserrat"/>
                <a:cs typeface="Montserrat"/>
                <a:sym typeface="Montserrat"/>
              </a:defRPr>
            </a:pPr>
            <a:r>
              <a:rPr lang="it-IT" sz="1400" dirty="0" err="1">
                <a:latin typeface="Times New Roman" panose="02020603050405020304" pitchFamily="18" charset="0"/>
                <a:cs typeface="Times New Roman" panose="02020603050405020304" pitchFamily="18" charset="0"/>
              </a:rPr>
              <a:t>SvoltAI</a:t>
            </a:r>
            <a:r>
              <a:rPr lang="it-IT" sz="1400" dirty="0">
                <a:latin typeface="Times New Roman" panose="02020603050405020304" pitchFamily="18" charset="0"/>
                <a:cs typeface="Times New Roman" panose="02020603050405020304" pitchFamily="18" charset="0"/>
              </a:rPr>
              <a:t> prevede lo sviluppo di tre WP, ognuno composto da due task;</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il WP1 e il WP2 sono di ricerca industriale, il primo prevede attività di disegno e progettazione del sistema Agrivoltaico, il secondo, invece, prevede lo sviluppo e l’integrazione di algoritmi per implementare il SSD;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il WP3 sviluppato da entrambe i partener avrà il compito di dimostrare in ambiente reale il funzionamento del sistema agrivoltaico intelligente.</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 Le attività prevedono che nel periodo compreso tra il 1° e il 7° mese, progettazione delle componenti dell’impianto agrivoltaico costituito da  SSD con stazione meteorologica con sensori avanzati e camera iperspettrale collegati alla piattaforma interattiva per il rilevamento, catalogazione e  gestione dei dati; Sistema robotico per il movimento dei pannelli FTV (inseguitore solare); Centralina di controllo device e gestione dell’impianto assistita da IA.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Dal 5° al 15° mese il team di progetto realizzerà Algoritmi di Machine Learning che andranno ad implementare il SSD, per ottimizzare le produzioni agrarie ed energetiche; Realizzazione del prototipo agrivoltaico; Dimostrazione in campo del prototipo.</a:t>
            </a:r>
          </a:p>
        </p:txBody>
      </p:sp>
      <p:sp>
        <p:nvSpPr>
          <p:cNvPr id="6" name="CasellaDiTesto 5">
            <a:extLst>
              <a:ext uri="{FF2B5EF4-FFF2-40B4-BE49-F238E27FC236}">
                <a16:creationId xmlns:a16="http://schemas.microsoft.com/office/drawing/2014/main" id="{E3042B35-1A8B-578E-3190-EF6E869A34AA}"/>
              </a:ext>
            </a:extLst>
          </p:cNvPr>
          <p:cNvSpPr txBox="1"/>
          <p:nvPr/>
        </p:nvSpPr>
        <p:spPr>
          <a:xfrm>
            <a:off x="228600" y="1066800"/>
            <a:ext cx="3733800" cy="769441"/>
          </a:xfrm>
          <a:prstGeom prst="rect">
            <a:avLst/>
          </a:prstGeom>
          <a:noFill/>
        </p:spPr>
        <p:txBody>
          <a:bodyPr wrap="square" rtlCol="0">
            <a:spAutoFit/>
          </a:bodyPr>
          <a:lstStyle/>
          <a:p>
            <a:r>
              <a:rPr lang="it-IT" sz="2000" dirty="0">
                <a:solidFill>
                  <a:srgbClr val="51BBB5"/>
                </a:solidFill>
                <a:latin typeface="Montserrat Medium" pitchFamily="2" charset="77"/>
              </a:rPr>
              <a:t>Articolazione progetto </a:t>
            </a:r>
          </a:p>
          <a:p>
            <a:endParaRPr lang="it-IT" sz="2400" dirty="0">
              <a:solidFill>
                <a:srgbClr val="51BBB5"/>
              </a:solidFill>
              <a:latin typeface="Montserrat Medium" pitchFamily="2" charset="77"/>
            </a:endParaRPr>
          </a:p>
        </p:txBody>
      </p:sp>
    </p:spTree>
    <p:extLst>
      <p:ext uri="{BB962C8B-B14F-4D97-AF65-F5344CB8AC3E}">
        <p14:creationId xmlns:p14="http://schemas.microsoft.com/office/powerpoint/2010/main" val="158302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0B2B3B0-1D98-6BAD-3A4C-CC7EA149B800}"/>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5" name="CasellaDiTesto 4">
            <a:extLst>
              <a:ext uri="{FF2B5EF4-FFF2-40B4-BE49-F238E27FC236}">
                <a16:creationId xmlns:a16="http://schemas.microsoft.com/office/drawing/2014/main" id="{2E9F1B80-9E59-F990-4575-CDDD9926C348}"/>
              </a:ext>
            </a:extLst>
          </p:cNvPr>
          <p:cNvSpPr txBox="1"/>
          <p:nvPr/>
        </p:nvSpPr>
        <p:spPr>
          <a:xfrm>
            <a:off x="1752600" y="1676400"/>
            <a:ext cx="8686800" cy="2246769"/>
          </a:xfrm>
          <a:prstGeom prst="rect">
            <a:avLst/>
          </a:prstGeom>
          <a:noFill/>
        </p:spPr>
        <p:txBody>
          <a:bodyPr wrap="square">
            <a:spAutoFit/>
          </a:bodyPr>
          <a:lstStyle/>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Gli impatti attesi saranno di natura scientifica/ tecnologica ed economica:</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 Avanzamento della Conoscenza che porteranno a miglioramenti nel campo dell’agrivoltaico, contribuendo a colmare lacune nella comprensione scientifica di determinati fenomeni o processi, facilitando la collaborazione tra esperti di settori diversi.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 Sviluppo di Nuovi Prodotti e Servizi: creando opportunità di business e migliorando la competitività delle imprese coinvolte. Incremento dell'Efficienza: l'implementazione di nuove tecnologie e processi derivati dal progetto di RS aumenterà l'efficienza operativa delle aziende coinvolte.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 Contributo agli Standard Settoriali: Il progetto contribuirà al processo di standardizzazione nel settore, aiutando a definire nuovi standard e/o a migliorare quelli esistenti. </a:t>
            </a:r>
          </a:p>
          <a:p>
            <a:pPr algn="just">
              <a:buSzPct val="100000"/>
              <a:defRPr>
                <a:latin typeface="Montserrat"/>
                <a:ea typeface="Montserrat"/>
                <a:cs typeface="Montserrat"/>
                <a:sym typeface="Montserrat"/>
              </a:defRPr>
            </a:pPr>
            <a:r>
              <a:rPr lang="it-IT" sz="1400" dirty="0">
                <a:latin typeface="Times New Roman" panose="02020603050405020304" pitchFamily="18" charset="0"/>
                <a:cs typeface="Times New Roman" panose="02020603050405020304" pitchFamily="18" charset="0"/>
              </a:rPr>
              <a:t>Le due Società lavoreranno insieme per promuovere il prodotto e i servizi collegati.</a:t>
            </a:r>
          </a:p>
        </p:txBody>
      </p:sp>
      <p:sp>
        <p:nvSpPr>
          <p:cNvPr id="6" name="CasellaDiTesto 5">
            <a:extLst>
              <a:ext uri="{FF2B5EF4-FFF2-40B4-BE49-F238E27FC236}">
                <a16:creationId xmlns:a16="http://schemas.microsoft.com/office/drawing/2014/main" id="{E3042B35-1A8B-578E-3190-EF6E869A34AA}"/>
              </a:ext>
            </a:extLst>
          </p:cNvPr>
          <p:cNvSpPr txBox="1"/>
          <p:nvPr/>
        </p:nvSpPr>
        <p:spPr>
          <a:xfrm>
            <a:off x="228600" y="1066800"/>
            <a:ext cx="3733800" cy="769441"/>
          </a:xfrm>
          <a:prstGeom prst="rect">
            <a:avLst/>
          </a:prstGeom>
          <a:noFill/>
        </p:spPr>
        <p:txBody>
          <a:bodyPr wrap="square" rtlCol="0">
            <a:spAutoFit/>
          </a:bodyPr>
          <a:lstStyle/>
          <a:p>
            <a:r>
              <a:rPr lang="it-IT" sz="2000" dirty="0">
                <a:solidFill>
                  <a:srgbClr val="51BBB5"/>
                </a:solidFill>
                <a:latin typeface="Montserrat Medium" pitchFamily="2" charset="77"/>
              </a:rPr>
              <a:t>Impatti attesi </a:t>
            </a:r>
          </a:p>
          <a:p>
            <a:endParaRPr lang="it-IT" sz="2400" dirty="0">
              <a:solidFill>
                <a:srgbClr val="51BBB5"/>
              </a:solidFill>
              <a:latin typeface="Montserrat Medium" pitchFamily="2" charset="77"/>
            </a:endParaRPr>
          </a:p>
        </p:txBody>
      </p:sp>
    </p:spTree>
    <p:extLst>
      <p:ext uri="{BB962C8B-B14F-4D97-AF65-F5344CB8AC3E}">
        <p14:creationId xmlns:p14="http://schemas.microsoft.com/office/powerpoint/2010/main" val="34705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0B2B3B0-1D98-6BAD-3A4C-CC7EA149B800}"/>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6" name="CasellaDiTesto 5">
            <a:extLst>
              <a:ext uri="{FF2B5EF4-FFF2-40B4-BE49-F238E27FC236}">
                <a16:creationId xmlns:a16="http://schemas.microsoft.com/office/drawing/2014/main" id="{E3042B35-1A8B-578E-3190-EF6E869A34AA}"/>
              </a:ext>
            </a:extLst>
          </p:cNvPr>
          <p:cNvSpPr txBox="1"/>
          <p:nvPr/>
        </p:nvSpPr>
        <p:spPr>
          <a:xfrm>
            <a:off x="228600" y="1066800"/>
            <a:ext cx="3733800" cy="1077218"/>
          </a:xfrm>
          <a:prstGeom prst="rect">
            <a:avLst/>
          </a:prstGeom>
          <a:noFill/>
        </p:spPr>
        <p:txBody>
          <a:bodyPr wrap="square" rtlCol="0">
            <a:spAutoFit/>
          </a:bodyPr>
          <a:lstStyle/>
          <a:p>
            <a:r>
              <a:rPr lang="it-IT" sz="2000" dirty="0">
                <a:solidFill>
                  <a:srgbClr val="51BBB5"/>
                </a:solidFill>
                <a:latin typeface="Montserrat Medium" pitchFamily="2" charset="77"/>
              </a:rPr>
              <a:t>Immagine rappresentativa</a:t>
            </a:r>
          </a:p>
          <a:p>
            <a:r>
              <a:rPr lang="it-IT" sz="2000" dirty="0">
                <a:solidFill>
                  <a:srgbClr val="51BBB5"/>
                </a:solidFill>
                <a:latin typeface="Montserrat Medium" pitchFamily="2" charset="77"/>
              </a:rPr>
              <a:t>progetto </a:t>
            </a:r>
          </a:p>
          <a:p>
            <a:endParaRPr lang="it-IT" sz="2400" dirty="0">
              <a:solidFill>
                <a:srgbClr val="51BBB5"/>
              </a:solidFill>
              <a:latin typeface="Montserrat Medium" pitchFamily="2" charset="77"/>
            </a:endParaRPr>
          </a:p>
        </p:txBody>
      </p:sp>
      <p:pic>
        <p:nvPicPr>
          <p:cNvPr id="5" name="Immagine 4">
            <a:extLst>
              <a:ext uri="{FF2B5EF4-FFF2-40B4-BE49-F238E27FC236}">
                <a16:creationId xmlns:a16="http://schemas.microsoft.com/office/drawing/2014/main" id="{7DEFD941-FDBF-00E7-1603-EA116E331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066800"/>
            <a:ext cx="4953000" cy="4953000"/>
          </a:xfrm>
          <a:prstGeom prst="rect">
            <a:avLst/>
          </a:prstGeom>
        </p:spPr>
      </p:pic>
    </p:spTree>
    <p:extLst>
      <p:ext uri="{BB962C8B-B14F-4D97-AF65-F5344CB8AC3E}">
        <p14:creationId xmlns:p14="http://schemas.microsoft.com/office/powerpoint/2010/main" val="2972148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1040</Words>
  <Application>Microsoft Office PowerPoint</Application>
  <PresentationFormat>Widescreen</PresentationFormat>
  <Paragraphs>52</Paragraphs>
  <Slides>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vt:i4>
      </vt:variant>
    </vt:vector>
  </HeadingPairs>
  <TitlesOfParts>
    <vt:vector size="13" baseType="lpstr">
      <vt:lpstr>Montserrat Medium</vt:lpstr>
      <vt:lpstr>Montserrat</vt:lpstr>
      <vt:lpstr>Calibri</vt:lpstr>
      <vt:lpstr>Arial</vt:lpstr>
      <vt:lpstr>Montserrat SemiBold</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Modello presentazione 16:9</dc:title>
  <dc:creator>Sim. Coluccia</dc:creator>
  <cp:lastModifiedBy>simone coluccia</cp:lastModifiedBy>
  <cp:revision>347</cp:revision>
  <dcterms:created xsi:type="dcterms:W3CDTF">2006-08-16T00:00:00Z</dcterms:created>
  <dcterms:modified xsi:type="dcterms:W3CDTF">2024-05-03T13:45:49Z</dcterms:modified>
  <dc:identifier>DAFs7A3hhZw</dc:identifier>
</cp:coreProperties>
</file>